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80" r:id="rId20"/>
    <p:sldId id="276" r:id="rId21"/>
    <p:sldId id="277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8E9B5-BDE3-4B8B-9CB9-F9711AFA1353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7098B-F0BC-4751-8103-1AC1EB557E1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they</a:t>
            </a:r>
            <a:r>
              <a:rPr lang="en-US" baseline="0" dirty="0" smtClean="0"/>
              <a:t> used a technique called t-SNE. So, we try to take a look at how the points generated by this method are distributed, and see if this technique is worth something.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26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subtract one from the other, and you obtain</a:t>
            </a:r>
            <a:r>
              <a:rPr lang="en-US" baseline="0" dirty="0" smtClean="0"/>
              <a:t> this displacement.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09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</a:t>
            </a:r>
            <a:r>
              <a:rPr lang="en-US" baseline="0" dirty="0" smtClean="0"/>
              <a:t> predictions on what this transformation might lead to?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4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ElMO,</a:t>
            </a:r>
            <a:r>
              <a:rPr lang="it-IT" baseline="0" dirty="0" smtClean="0"/>
              <a:t> BERT and GPT-2 are able to encode the same word in different vectors, by taking into account the context (e.g. Some neighboring words).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098B-F0BC-4751-8103-1AC1EB557E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0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752600" cy="718425"/>
          </a:xfrm>
          <a:prstGeom prst="rect">
            <a:avLst/>
          </a:prstGeom>
        </p:spPr>
      </p:pic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2400"/>
            <a:ext cx="1858384" cy="629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6999"/>
            <a:ext cx="929447" cy="380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1" y="6512669"/>
            <a:ext cx="914399" cy="309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1470025"/>
          </a:xfrm>
        </p:spPr>
        <p:txBody>
          <a:bodyPr/>
          <a:lstStyle/>
          <a:p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/>
          <a:p>
            <a:r>
              <a:rPr lang="en-US" dirty="0" smtClean="0"/>
              <a:t>Alberto TONDA, </a:t>
            </a:r>
            <a:br>
              <a:rPr lang="en-US" dirty="0" smtClean="0"/>
            </a:br>
            <a:r>
              <a:rPr lang="en-US" dirty="0" smtClean="0"/>
              <a:t>INRA</a:t>
            </a:r>
            <a:r>
              <a:rPr lang="en-US" dirty="0"/>
              <a:t>, </a:t>
            </a:r>
            <a:r>
              <a:rPr lang="en-US" dirty="0" err="1" smtClean="0"/>
              <a:t>Université</a:t>
            </a:r>
            <a:r>
              <a:rPr lang="en-US" dirty="0" smtClean="0"/>
              <a:t> Paris-</a:t>
            </a:r>
            <a:r>
              <a:rPr lang="en-US" dirty="0" err="1" smtClean="0"/>
              <a:t>Saclay</a:t>
            </a:r>
            <a:endParaRPr lang="en-US" dirty="0"/>
          </a:p>
        </p:txBody>
      </p:sp>
      <p:pic>
        <p:nvPicPr>
          <p:cNvPr id="1026" name="Picture 2" descr="http://imappnio.dcs.aber.ac.uk/images/ImAppNI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621122"/>
            <a:ext cx="2895600" cy="11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978333"/>
            <a:ext cx="2438400" cy="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03" y="228601"/>
            <a:ext cx="111499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>
            <a:normAutofit/>
          </a:bodyPr>
          <a:lstStyle/>
          <a:p>
            <a:r>
              <a:rPr lang="en-US" dirty="0" smtClean="0"/>
              <a:t>“does”, “will”, “could”, “must”, “should”…</a:t>
            </a:r>
          </a:p>
          <a:p>
            <a:pPr lvl="1"/>
            <a:r>
              <a:rPr lang="en-US" dirty="0" smtClean="0"/>
              <a:t>Auxiliary verbs</a:t>
            </a:r>
          </a:p>
          <a:p>
            <a:pPr lvl="1"/>
            <a:r>
              <a:rPr lang="en-US" dirty="0" smtClean="0"/>
              <a:t>Used for questions, for strengthening sentences</a:t>
            </a:r>
          </a:p>
          <a:p>
            <a:pPr lvl="1"/>
            <a:r>
              <a:rPr lang="en-US" i="1" dirty="0" smtClean="0"/>
              <a:t>Will </a:t>
            </a:r>
            <a:r>
              <a:rPr lang="en-US" dirty="0" smtClean="0"/>
              <a:t>it work? </a:t>
            </a:r>
            <a:r>
              <a:rPr lang="en-US" i="1" dirty="0" smtClean="0"/>
              <a:t>Could </a:t>
            </a:r>
            <a:r>
              <a:rPr lang="en-US" dirty="0" smtClean="0"/>
              <a:t>it work? It </a:t>
            </a:r>
            <a:r>
              <a:rPr lang="en-US" i="1" dirty="0" smtClean="0"/>
              <a:t>does </a:t>
            </a:r>
            <a:r>
              <a:rPr lang="en-US" dirty="0" smtClean="0"/>
              <a:t>seem to work!</a:t>
            </a:r>
            <a:endParaRPr lang="en-US" dirty="0"/>
          </a:p>
        </p:txBody>
      </p:sp>
      <p:pic>
        <p:nvPicPr>
          <p:cNvPr id="5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1417638"/>
            <a:ext cx="3133901" cy="216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happening here?</a:t>
            </a:r>
          </a:p>
          <a:p>
            <a:pPr lvl="1"/>
            <a:r>
              <a:rPr lang="en-US" dirty="0" smtClean="0"/>
              <a:t>Algorithm has </a:t>
            </a:r>
            <a:r>
              <a:rPr lang="en-US" b="1" dirty="0" smtClean="0"/>
              <a:t>no semantic</a:t>
            </a:r>
            <a:r>
              <a:rPr lang="en-US" dirty="0" smtClean="0"/>
              <a:t> info (</a:t>
            </a:r>
            <a:r>
              <a:rPr lang="en-US" b="1" dirty="0" smtClean="0"/>
              <a:t>no meaning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But words with </a:t>
            </a:r>
            <a:r>
              <a:rPr lang="en-US" b="1" dirty="0" smtClean="0"/>
              <a:t>similar meaning</a:t>
            </a:r>
            <a:r>
              <a:rPr lang="en-US" dirty="0" smtClean="0"/>
              <a:t> are </a:t>
            </a:r>
            <a:r>
              <a:rPr lang="en-US" b="1" dirty="0" smtClean="0"/>
              <a:t>close</a:t>
            </a:r>
            <a:endParaRPr lang="en-US" dirty="0"/>
          </a:p>
          <a:p>
            <a:r>
              <a:rPr lang="en-US" dirty="0" smtClean="0"/>
              <a:t>Just by looking at the position of words in text</a:t>
            </a:r>
          </a:p>
          <a:p>
            <a:pPr lvl="1"/>
            <a:r>
              <a:rPr lang="en-US" dirty="0" smtClean="0"/>
              <a:t>Words with similar </a:t>
            </a:r>
            <a:r>
              <a:rPr lang="en-US" i="1" dirty="0" smtClean="0"/>
              <a:t>use</a:t>
            </a:r>
            <a:r>
              <a:rPr lang="en-US" dirty="0" smtClean="0"/>
              <a:t> appear in same positions with respect to other words</a:t>
            </a:r>
          </a:p>
          <a:p>
            <a:pPr lvl="1"/>
            <a:r>
              <a:rPr lang="en-US" dirty="0" smtClean="0"/>
              <a:t>Word2Vec captures </a:t>
            </a:r>
            <a:r>
              <a:rPr lang="en-US" i="1" dirty="0" smtClean="0"/>
              <a:t>some </a:t>
            </a:r>
            <a:r>
              <a:rPr lang="en-US" dirty="0" smtClean="0"/>
              <a:t>aspects of meaning</a:t>
            </a:r>
          </a:p>
          <a:p>
            <a:r>
              <a:rPr lang="en-US" dirty="0" smtClean="0"/>
              <a:t>Can we do something else with Word2Vec?</a:t>
            </a:r>
          </a:p>
        </p:txBody>
      </p:sp>
    </p:spTree>
    <p:extLst>
      <p:ext uri="{BB962C8B-B14F-4D97-AF65-F5344CB8AC3E}">
        <p14:creationId xmlns:p14="http://schemas.microsoft.com/office/powerpoint/2010/main" val="101787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do something else with Word2Vec?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1066800" y="2362200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>
            <a:off x="1066800" y="59436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295400" y="5029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2209800" y="29718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295400" y="5117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“Man”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2209800" y="2743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“Woman”</a:t>
            </a:r>
            <a:endParaRPr lang="en-US" dirty="0"/>
          </a:p>
        </p:txBody>
      </p:sp>
      <p:cxnSp>
        <p:nvCxnSpPr>
          <p:cNvPr id="13" name="Connecteur droit avec flèche 12"/>
          <p:cNvCxnSpPr>
            <a:stCxn id="6" idx="0"/>
            <a:endCxn id="7" idx="4"/>
          </p:cNvCxnSpPr>
          <p:nvPr/>
        </p:nvCxnSpPr>
        <p:spPr>
          <a:xfrm flipV="1">
            <a:off x="1371600" y="3124200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7100" y="4076700"/>
            <a:ext cx="3505200" cy="762000"/>
          </a:xfrm>
          <a:prstGeom prst="wedgeRectCallout">
            <a:avLst>
              <a:gd name="adj1" fmla="val -93355"/>
              <a:gd name="adj2" fmla="val -755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TRANSFORMATION THAT </a:t>
            </a:r>
            <a:br>
              <a:rPr lang="en-US" dirty="0" smtClean="0"/>
            </a:br>
            <a:r>
              <a:rPr lang="en-US" dirty="0" smtClean="0"/>
              <a:t>CAN BE COMPUTED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29000" y="3124200"/>
            <a:ext cx="3505200" cy="762000"/>
          </a:xfrm>
          <a:prstGeom prst="wedgeRectCallout">
            <a:avLst>
              <a:gd name="adj1" fmla="val -91529"/>
              <a:gd name="adj2" fmla="val 48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WOMAN - 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do something else with Word2Vec?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1066800" y="2362200"/>
            <a:ext cx="0" cy="358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>
            <a:off x="1066800" y="59436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295400" y="5029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2209800" y="29718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295400" y="5117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“Man”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2209800" y="2743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“Woman”</a:t>
            </a:r>
            <a:endParaRPr lang="en-US" dirty="0"/>
          </a:p>
        </p:txBody>
      </p:sp>
      <p:cxnSp>
        <p:nvCxnSpPr>
          <p:cNvPr id="13" name="Connecteur droit avec flèche 12"/>
          <p:cNvCxnSpPr>
            <a:stCxn id="6" idx="0"/>
            <a:endCxn id="7" idx="4"/>
          </p:cNvCxnSpPr>
          <p:nvPr/>
        </p:nvCxnSpPr>
        <p:spPr>
          <a:xfrm flipV="1">
            <a:off x="1371600" y="3124200"/>
            <a:ext cx="914400" cy="19050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572000" y="46482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4572000" y="4736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“King”</a:t>
            </a:r>
            <a:endParaRPr lang="en-US" dirty="0"/>
          </a:p>
        </p:txBody>
      </p:sp>
      <p:sp>
        <p:nvSpPr>
          <p:cNvPr id="16" name="Ellipse 15"/>
          <p:cNvSpPr/>
          <p:nvPr/>
        </p:nvSpPr>
        <p:spPr>
          <a:xfrm>
            <a:off x="5410200" y="2514600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5562600" y="2286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“Queen”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86400" y="4876800"/>
            <a:ext cx="3505200" cy="762000"/>
          </a:xfrm>
          <a:prstGeom prst="wedgeRectCallout">
            <a:avLst>
              <a:gd name="adj1" fmla="val -58659"/>
              <a:gd name="adj2" fmla="val -2051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MASCULINE -&gt; FEMININE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486400" y="2819400"/>
            <a:ext cx="3505200" cy="762000"/>
          </a:xfrm>
          <a:prstGeom prst="wedgeRectCallout">
            <a:avLst>
              <a:gd name="adj1" fmla="val -58398"/>
              <a:gd name="adj2" fmla="val 637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WOMAN – MAN + KING = QUEEN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36667 -0.06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think about this for a second</a:t>
            </a:r>
          </a:p>
          <a:p>
            <a:pPr lvl="1"/>
            <a:r>
              <a:rPr lang="en-US" dirty="0" smtClean="0"/>
              <a:t>No meaning inserted into the algorithm</a:t>
            </a:r>
          </a:p>
          <a:p>
            <a:pPr lvl="1"/>
            <a:r>
              <a:rPr lang="en-US" dirty="0" smtClean="0"/>
              <a:t>Words with similar meaning cluster together</a:t>
            </a:r>
          </a:p>
          <a:p>
            <a:pPr lvl="1"/>
            <a:r>
              <a:rPr lang="en-US" i="1" dirty="0" smtClean="0"/>
              <a:t>Mathematical </a:t>
            </a:r>
            <a:r>
              <a:rPr lang="en-US" dirty="0" smtClean="0"/>
              <a:t>transformations provide </a:t>
            </a:r>
            <a:r>
              <a:rPr lang="en-US" i="1" dirty="0" smtClean="0"/>
              <a:t>meaningful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Ellipse 3"/>
          <p:cNvSpPr/>
          <p:nvPr/>
        </p:nvSpPr>
        <p:spPr>
          <a:xfrm>
            <a:off x="2971800" y="5486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4038600" y="48006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2971800" y="55742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“Dog”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4038600" y="4572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“Puppy”</a:t>
            </a:r>
            <a:endParaRPr lang="en-US" dirty="0"/>
          </a:p>
        </p:txBody>
      </p:sp>
      <p:cxnSp>
        <p:nvCxnSpPr>
          <p:cNvPr id="8" name="Connecteur droit avec flèche 7"/>
          <p:cNvCxnSpPr>
            <a:stCxn id="4" idx="7"/>
            <a:endCxn id="5" idx="3"/>
          </p:cNvCxnSpPr>
          <p:nvPr/>
        </p:nvCxnSpPr>
        <p:spPr>
          <a:xfrm flipV="1">
            <a:off x="3101882" y="4930682"/>
            <a:ext cx="959036" cy="578036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343400" y="60960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343400" y="6183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“Cat”</a:t>
            </a:r>
            <a:endParaRPr lang="en-US" dirty="0"/>
          </a:p>
        </p:txBody>
      </p:sp>
      <p:sp>
        <p:nvSpPr>
          <p:cNvPr id="14" name="Ellipse 13"/>
          <p:cNvSpPr/>
          <p:nvPr/>
        </p:nvSpPr>
        <p:spPr>
          <a:xfrm>
            <a:off x="5562600" y="5334000"/>
            <a:ext cx="152400" cy="152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5715000" y="5105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“Kitten”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971800" y="4191000"/>
            <a:ext cx="2133600" cy="457200"/>
          </a:xfrm>
          <a:prstGeom prst="wedgeRectCallout">
            <a:avLst>
              <a:gd name="adj1" fmla="val -22119"/>
              <a:gd name="adj2" fmla="val 176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PUPPY - DOG</a:t>
            </a:r>
            <a:endParaRPr lang="en-US" dirty="0"/>
          </a:p>
        </p:txBody>
      </p:sp>
      <p:sp>
        <p:nvSpPr>
          <p:cNvPr id="9" name="Parchemin horizontal 8"/>
          <p:cNvSpPr/>
          <p:nvPr/>
        </p:nvSpPr>
        <p:spPr>
          <a:xfrm>
            <a:off x="5410200" y="3886200"/>
            <a:ext cx="3276600" cy="105513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DOG : PUPPY = CAT : 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15833 0.0833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6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tensorflow.org/images/linear-relationshi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" y="2057400"/>
            <a:ext cx="913965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Word2Vec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can now infer “some” </a:t>
            </a:r>
            <a:r>
              <a:rPr lang="en-US" i="1" dirty="0" smtClean="0"/>
              <a:t>meaning</a:t>
            </a:r>
            <a:endParaRPr lang="en-US" dirty="0" smtClean="0"/>
          </a:p>
          <a:p>
            <a:pPr lvl="1"/>
            <a:r>
              <a:rPr lang="en-US" dirty="0" smtClean="0"/>
              <a:t>Without having to teach “meaning of meaning”</a:t>
            </a:r>
          </a:p>
          <a:p>
            <a:pPr lvl="1"/>
            <a:r>
              <a:rPr lang="en-US" dirty="0" smtClean="0"/>
              <a:t>Doc2Vec, now classify similar documents!</a:t>
            </a:r>
            <a:endParaRPr lang="en-US" dirty="0"/>
          </a:p>
        </p:txBody>
      </p:sp>
      <p:pic>
        <p:nvPicPr>
          <p:cNvPr id="4" name="Picture 2" descr="Risultati immagini per robot reading a bo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63103"/>
            <a:ext cx="3851807" cy="25691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Rectangle 4"/>
          <p:cNvSpPr/>
          <p:nvPr/>
        </p:nvSpPr>
        <p:spPr>
          <a:xfrm>
            <a:off x="76200" y="3529575"/>
            <a:ext cx="4038600" cy="2033025"/>
          </a:xfrm>
          <a:prstGeom prst="wedgeRectCallout">
            <a:avLst>
              <a:gd name="adj1" fmla="val 117311"/>
              <a:gd name="adj2" fmla="val -2828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th4nk y0u hum4n, n0w I und3rst4nd b34uty, p03try, 4nd th3 hum4n h34rt. 1T’S L44444M3.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10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Practical uses</a:t>
            </a:r>
          </a:p>
          <a:p>
            <a:pPr lvl="1"/>
            <a:r>
              <a:rPr lang="en-US" dirty="0" smtClean="0"/>
              <a:t>Twitter “sentiment analysis” (might get sarcasm)</a:t>
            </a:r>
          </a:p>
          <a:p>
            <a:pPr lvl="1"/>
            <a:r>
              <a:rPr lang="en-US" dirty="0" smtClean="0"/>
              <a:t>Recommend similar books/music (lyrics)</a:t>
            </a:r>
          </a:p>
          <a:p>
            <a:pPr lvl="1"/>
            <a:r>
              <a:rPr lang="en-US" dirty="0" smtClean="0"/>
              <a:t>Classify books into categories</a:t>
            </a:r>
          </a:p>
          <a:p>
            <a:pPr lvl="1"/>
            <a:r>
              <a:rPr lang="en-US" dirty="0" smtClean="0"/>
              <a:t>Improve automatic text generation</a:t>
            </a:r>
            <a:endParaRPr lang="en-US" dirty="0"/>
          </a:p>
          <a:p>
            <a:r>
              <a:rPr lang="en-US" dirty="0" smtClean="0"/>
              <a:t>Lots of developments, complex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fr-FR" dirty="0" err="1"/>
              <a:t>ElMO</a:t>
            </a:r>
            <a:r>
              <a:rPr lang="fr-FR" dirty="0"/>
              <a:t>, </a:t>
            </a:r>
            <a:r>
              <a:rPr lang="fr-FR" dirty="0" smtClean="0"/>
              <a:t>BERT, </a:t>
            </a:r>
            <a:r>
              <a:rPr lang="en-US" dirty="0" err="1" smtClean="0"/>
              <a:t>OpenAI’s</a:t>
            </a:r>
            <a:r>
              <a:rPr lang="en-US" dirty="0" smtClean="0"/>
              <a:t> GPT-2 </a:t>
            </a:r>
          </a:p>
          <a:p>
            <a:pPr lvl="1"/>
            <a:r>
              <a:rPr lang="it-IT" dirty="0" smtClean="0"/>
              <a:t>Looks bad, but it’s INCREDIBLE (task really hard)</a:t>
            </a:r>
            <a:br>
              <a:rPr lang="it-IT" dirty="0" smtClean="0"/>
            </a:br>
            <a:r>
              <a:rPr lang="fr-FR" dirty="0">
                <a:hlinkClick r:id="rId3"/>
              </a:rPr>
              <a:t>https://talktotransformer.com</a:t>
            </a:r>
            <a:r>
              <a:rPr lang="fr-FR" dirty="0" smtClean="0">
                <a:hlinkClick r:id="rId3"/>
              </a:rPr>
              <a:t>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225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925" y="1600200"/>
            <a:ext cx="85661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4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0000" t="26296" r="20833" b="32222"/>
          <a:stretch/>
        </p:blipFill>
        <p:spPr>
          <a:xfrm>
            <a:off x="224518" y="2286000"/>
            <a:ext cx="86949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Embeddings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Project input in a (</a:t>
            </a:r>
            <a:r>
              <a:rPr lang="it-IT" b="1" dirty="0" smtClean="0"/>
              <a:t>meaningful</a:t>
            </a:r>
            <a:r>
              <a:rPr lang="it-IT" dirty="0" smtClean="0"/>
              <a:t>) vectorial space</a:t>
            </a:r>
          </a:p>
          <a:p>
            <a:r>
              <a:rPr lang="it-IT" dirty="0" smtClean="0"/>
              <a:t>Displacements and distances in this space have a </a:t>
            </a:r>
            <a:r>
              <a:rPr lang="it-IT" b="1" dirty="0" smtClean="0"/>
              <a:t>meaning</a:t>
            </a:r>
          </a:p>
          <a:p>
            <a:r>
              <a:rPr lang="it-IT" dirty="0" smtClean="0"/>
              <a:t>Mostly (but not only) used in Deep NNs</a:t>
            </a:r>
          </a:p>
          <a:p>
            <a:r>
              <a:rPr lang="it-IT" b="1" dirty="0" smtClean="0"/>
              <a:t>Building the vectorial space</a:t>
            </a:r>
            <a:r>
              <a:rPr lang="it-IT" dirty="0" smtClean="0"/>
              <a:t> is the hard part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9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Also known as «style transfer», more recently</a:t>
            </a:r>
          </a:p>
          <a:p>
            <a:r>
              <a:rPr lang="it-IT" dirty="0" smtClean="0"/>
              <a:t>Train DNN (CNN) to classify painting stylization</a:t>
            </a:r>
            <a:endParaRPr lang="fr-FR" dirty="0"/>
          </a:p>
        </p:txBody>
      </p:sp>
      <p:pic>
        <p:nvPicPr>
          <p:cNvPr id="1026" name="Picture 2" descr="https://github.com/luanfujun/deep-painterly-harmonization/raw/master/data/3_targ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219211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luanfujun/deep-painterly-harmonization/raw/master/data/8_targ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048000"/>
            <a:ext cx="354654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luanfujun/deep-painterly-harmonization/raw/master/data/15_targ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48000"/>
            <a:ext cx="243703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5715000"/>
            <a:ext cx="1752600" cy="41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Expressionism</a:t>
            </a:r>
          </a:p>
        </p:txBody>
      </p:sp>
      <p:sp>
        <p:nvSpPr>
          <p:cNvPr id="8" name="Rectangle 7"/>
          <p:cNvSpPr/>
          <p:nvPr/>
        </p:nvSpPr>
        <p:spPr>
          <a:xfrm>
            <a:off x="3753743" y="5715000"/>
            <a:ext cx="1735248" cy="4111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Pointillism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880534" y="5715000"/>
            <a:ext cx="1735248" cy="4111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Realism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isultati immagini per munch scre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76600" y="3472628"/>
            <a:ext cx="2362200" cy="28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Deep Painterly Harmonization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Use last two layers as embedding</a:t>
            </a:r>
          </a:p>
          <a:p>
            <a:r>
              <a:rPr lang="it-IT" dirty="0" smtClean="0"/>
              <a:t>Find position of photo in embedding</a:t>
            </a:r>
          </a:p>
          <a:p>
            <a:r>
              <a:rPr lang="it-IT" dirty="0" smtClean="0"/>
              <a:t>Move photo towards a painting, little by little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72628"/>
            <a:ext cx="2262188" cy="286352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628"/>
            <a:ext cx="2262188" cy="2863529"/>
          </a:xfrm>
          <a:prstGeom prst="rect">
            <a:avLst/>
          </a:prstGeom>
        </p:spPr>
      </p:pic>
      <p:pic>
        <p:nvPicPr>
          <p:cNvPr id="2054" name="Picture 6" descr="Risultati immagini per giovanni squiller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274" y="3655129"/>
            <a:ext cx="2249326" cy="265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18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Future Research?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Exploring embeddings?</a:t>
            </a:r>
          </a:p>
          <a:p>
            <a:pPr lvl="1"/>
            <a:r>
              <a:rPr lang="it-IT" dirty="0" smtClean="0"/>
              <a:t>EAs are usually good at exploration</a:t>
            </a:r>
          </a:p>
          <a:p>
            <a:pPr lvl="1"/>
            <a:r>
              <a:rPr lang="it-IT" dirty="0" smtClean="0"/>
              <a:t>Fitness function?</a:t>
            </a:r>
          </a:p>
        </p:txBody>
      </p:sp>
      <p:pic>
        <p:nvPicPr>
          <p:cNvPr id="3074" name="Picture 2" descr="Risultati immagini per cat meme table paint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7391" y="3276600"/>
            <a:ext cx="614921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ulle ronde 3"/>
          <p:cNvSpPr/>
          <p:nvPr/>
        </p:nvSpPr>
        <p:spPr>
          <a:xfrm>
            <a:off x="76198" y="3276600"/>
            <a:ext cx="1752601" cy="1447800"/>
          </a:xfrm>
          <a:prstGeom prst="wedgeEllipseCallout">
            <a:avLst>
              <a:gd name="adj1" fmla="val 86167"/>
              <a:gd name="adj2" fmla="val 638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These ideas are too vague!</a:t>
            </a:r>
            <a:endParaRPr lang="fr-FR" dirty="0"/>
          </a:p>
        </p:txBody>
      </p:sp>
      <p:sp>
        <p:nvSpPr>
          <p:cNvPr id="6" name="Bulle ronde 5"/>
          <p:cNvSpPr/>
          <p:nvPr/>
        </p:nvSpPr>
        <p:spPr>
          <a:xfrm>
            <a:off x="7315201" y="2971800"/>
            <a:ext cx="1752600" cy="1447800"/>
          </a:xfrm>
          <a:prstGeom prst="wedgeEllipseCallout">
            <a:avLst>
              <a:gd name="adj1" fmla="val -79333"/>
              <a:gd name="adj2" fmla="val 676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 know, I am not a specialist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82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words into vectors of numbers</a:t>
            </a:r>
          </a:p>
          <a:p>
            <a:pPr lvl="1"/>
            <a:r>
              <a:rPr lang="en-US" dirty="0" smtClean="0"/>
              <a:t>“Hello” -&gt; [0.2, 3.4, …, 1.1]</a:t>
            </a:r>
          </a:p>
          <a:p>
            <a:pPr lvl="1"/>
            <a:r>
              <a:rPr lang="en-US" dirty="0" smtClean="0"/>
              <a:t>Assign random high-dimensional vector to word</a:t>
            </a:r>
          </a:p>
          <a:p>
            <a:pPr lvl="1"/>
            <a:r>
              <a:rPr lang="en-US" dirty="0" smtClean="0"/>
              <a:t>Optimize, so that words that appear often nearby in text are close together in the vector space</a:t>
            </a:r>
            <a:endParaRPr lang="en-US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1066800" y="4495800"/>
            <a:ext cx="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066800" y="5943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1295400" y="5562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2133600" y="48006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295400" y="5650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133600" y="4572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“Morning”</a:t>
            </a:r>
            <a:endParaRPr lang="en-US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6096000" y="4495800"/>
            <a:ext cx="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096000" y="5943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324600" y="5562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6477000" y="52578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6324600" y="5650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6477000" y="5029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“Morning”</a:t>
            </a:r>
            <a:endParaRPr lang="en-US" dirty="0"/>
          </a:p>
        </p:txBody>
      </p:sp>
      <p:sp>
        <p:nvSpPr>
          <p:cNvPr id="18" name="Flèche droite 17"/>
          <p:cNvSpPr/>
          <p:nvPr/>
        </p:nvSpPr>
        <p:spPr>
          <a:xfrm>
            <a:off x="3657600" y="4941332"/>
            <a:ext cx="1905000" cy="7736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9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technique to Wikipedia text</a:t>
            </a:r>
          </a:p>
          <a:p>
            <a:r>
              <a:rPr lang="en-US" dirty="0" smtClean="0"/>
              <a:t>Analyze results with visualization (PCA-like)</a:t>
            </a:r>
          </a:p>
          <a:p>
            <a:r>
              <a:rPr lang="en-US" dirty="0" smtClean="0"/>
              <a:t>???</a:t>
            </a:r>
          </a:p>
          <a:p>
            <a:r>
              <a:rPr lang="en-US" dirty="0" smtClean="0"/>
              <a:t> </a:t>
            </a:r>
            <a:r>
              <a:rPr lang="en-US" strike="sngStrike" dirty="0" smtClean="0"/>
              <a:t>Profit</a:t>
            </a:r>
            <a:r>
              <a:rPr lang="en-US" strike="sngStrike" dirty="0"/>
              <a:t>!</a:t>
            </a:r>
            <a:r>
              <a:rPr lang="en-US" dirty="0"/>
              <a:t> </a:t>
            </a:r>
            <a:r>
              <a:rPr lang="en-US" b="1" dirty="0"/>
              <a:t>SCIENCE</a:t>
            </a:r>
            <a:r>
              <a:rPr lang="en-US" b="1" dirty="0" smtClean="0"/>
              <a:t>!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2" name="Picture 4" descr="Risultati immagini per mad scientist laug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7600"/>
            <a:ext cx="4516954" cy="2544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943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1219200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6019800" y="762000"/>
            <a:ext cx="1295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3552" y="1417638"/>
            <a:ext cx="6296895" cy="22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/>
          <a:lstStyle/>
          <a:p>
            <a:r>
              <a:rPr lang="en-US" dirty="0" smtClean="0"/>
              <a:t>“French”, “British”, “American”…</a:t>
            </a:r>
          </a:p>
          <a:p>
            <a:pPr lvl="1"/>
            <a:r>
              <a:rPr lang="en-US" dirty="0" smtClean="0"/>
              <a:t>Adjectives for nationality!</a:t>
            </a:r>
          </a:p>
          <a:p>
            <a:pPr lvl="1"/>
            <a:r>
              <a:rPr lang="en-US" dirty="0" smtClean="0"/>
              <a:t>Nearby, you have “languages”, “countries”</a:t>
            </a:r>
          </a:p>
          <a:p>
            <a:pPr lvl="1"/>
            <a:r>
              <a:rPr lang="en-US" dirty="0" smtClean="0"/>
              <a:t>Also, “England”, “Europe”, “International”, …</a:t>
            </a:r>
            <a:endParaRPr lang="en-US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1219200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4608218" y="12192"/>
            <a:ext cx="1295400" cy="1207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5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“one”, “two”, “zero”, “seven”, “million”…</a:t>
            </a:r>
          </a:p>
          <a:p>
            <a:pPr lvl="1"/>
            <a:r>
              <a:rPr lang="en-US" dirty="0" smtClean="0"/>
              <a:t>Numbers, quantities</a:t>
            </a:r>
          </a:p>
          <a:p>
            <a:pPr lvl="1"/>
            <a:r>
              <a:rPr lang="en-US" dirty="0" smtClean="0"/>
              <a:t>Nearby, you have some units of measurement</a:t>
            </a:r>
          </a:p>
          <a:p>
            <a:pPr lvl="1"/>
            <a:r>
              <a:rPr lang="en-US" dirty="0" smtClean="0"/>
              <a:t>Also “</a:t>
            </a:r>
            <a:r>
              <a:rPr lang="en-US" dirty="0" err="1" smtClean="0"/>
              <a:t>th</a:t>
            </a:r>
            <a:r>
              <a:rPr lang="en-US" dirty="0" smtClean="0"/>
              <a:t>”, and “</a:t>
            </a:r>
            <a:r>
              <a:rPr lang="en-US" dirty="0" err="1" smtClean="0"/>
              <a:t>st</a:t>
            </a:r>
            <a:r>
              <a:rPr lang="en-US" dirty="0" smtClean="0"/>
              <a:t>”, as in 9-th, 1-st</a:t>
            </a:r>
          </a:p>
          <a:p>
            <a:pPr lvl="1"/>
            <a:r>
              <a:rPr lang="en-US" dirty="0" smtClean="0"/>
              <a:t>ISBN (guess usually appears nearby numbers!)</a:t>
            </a:r>
            <a:endParaRPr lang="en-US" dirty="0"/>
          </a:p>
        </p:txBody>
      </p:sp>
      <p:pic>
        <p:nvPicPr>
          <p:cNvPr id="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95668" y="1417638"/>
            <a:ext cx="1952663" cy="21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5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ensorflow.org/images/tsn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t="10080" r="12118" b="15693"/>
          <a:stretch/>
        </p:blipFill>
        <p:spPr bwMode="auto">
          <a:xfrm>
            <a:off x="1219200" y="0"/>
            <a:ext cx="6778037" cy="68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3429000" y="5562600"/>
            <a:ext cx="1295400" cy="1207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0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2210</TotalTime>
  <Words>666</Words>
  <Application>Microsoft Office PowerPoint</Application>
  <PresentationFormat>Affichage à l'écran (4:3)</PresentationFormat>
  <Paragraphs>112</Paragraphs>
  <Slides>22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Embeddings</vt:lpstr>
      <vt:lpstr>Embeddings</vt:lpstr>
      <vt:lpstr>Word2Vec</vt:lpstr>
      <vt:lpstr>Word2Vec</vt:lpstr>
      <vt:lpstr>Présentation PowerPoint</vt:lpstr>
      <vt:lpstr>Word2Vec</vt:lpstr>
      <vt:lpstr>Présentation PowerPoint</vt:lpstr>
      <vt:lpstr>Word2Vec</vt:lpstr>
      <vt:lpstr>Présentation PowerPoint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Deep Painterly Harmonization</vt:lpstr>
      <vt:lpstr>Deep Painterly Harmonization</vt:lpstr>
      <vt:lpstr>Deep Painterly Harmonization</vt:lpstr>
      <vt:lpstr>Deep Painterly Harmonization</vt:lpstr>
      <vt:lpstr>Future Research?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 Introduction and Pitfalls</dc:title>
  <dc:creator>alberto</dc:creator>
  <cp:lastModifiedBy>Alberto Tonda</cp:lastModifiedBy>
  <cp:revision>352</cp:revision>
  <dcterms:created xsi:type="dcterms:W3CDTF">2006-08-16T00:00:00Z</dcterms:created>
  <dcterms:modified xsi:type="dcterms:W3CDTF">2019-11-27T08:42:42Z</dcterms:modified>
</cp:coreProperties>
</file>